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64DBDD-9683-4789-897F-6A5B926C323B}" type="datetimeFigureOut">
              <a:rPr lang="en-US" smtClean="0"/>
              <a:t>7/25/2010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59570-6E09-46BE-BA62-7BAD788D0A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59570-6E09-46BE-BA62-7BAD788D0AC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59570-6E09-46BE-BA62-7BAD788D0AC2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59570-6E09-46BE-BA62-7BAD788D0AC2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59570-6E09-46BE-BA62-7BAD788D0AC2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59570-6E09-46BE-BA62-7BAD788D0AC2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59570-6E09-46BE-BA62-7BAD788D0AC2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59570-6E09-46BE-BA62-7BAD788D0AC2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59570-6E09-46BE-BA62-7BAD788D0AC2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59570-6E09-46BE-BA62-7BAD788D0AC2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59570-6E09-46BE-BA62-7BAD788D0AC2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59570-6E09-46BE-BA62-7BAD788D0AC2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1B23-4865-4D53-8E82-1B49D9E20BC3}" type="datetimeFigureOut">
              <a:rPr lang="en-US" smtClean="0"/>
              <a:pPr/>
              <a:t>7/25/2010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7ACD9B-FCD9-47E0-BD44-F19974F7BB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1B23-4865-4D53-8E82-1B49D9E20BC3}" type="datetimeFigureOut">
              <a:rPr lang="en-US" smtClean="0"/>
              <a:pPr/>
              <a:t>7/25/2010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CD9B-FCD9-47E0-BD44-F19974F7B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67ACD9B-FCD9-47E0-BD44-F19974F7BB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1B23-4865-4D53-8E82-1B49D9E20BC3}" type="datetimeFigureOut">
              <a:rPr lang="en-US" smtClean="0"/>
              <a:pPr/>
              <a:t>7/25/2010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1B23-4865-4D53-8E82-1B49D9E20BC3}" type="datetimeFigureOut">
              <a:rPr lang="en-US" smtClean="0"/>
              <a:pPr/>
              <a:t>7/25/2010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67ACD9B-FCD9-47E0-BD44-F19974F7BB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1B23-4865-4D53-8E82-1B49D9E20BC3}" type="datetimeFigureOut">
              <a:rPr lang="en-US" smtClean="0"/>
              <a:pPr/>
              <a:t>7/25/2010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7ACD9B-FCD9-47E0-BD44-F19974F7BB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6B71B23-4865-4D53-8E82-1B49D9E20BC3}" type="datetimeFigureOut">
              <a:rPr lang="en-US" smtClean="0"/>
              <a:pPr/>
              <a:t>7/25/2010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CD9B-FCD9-47E0-BD44-F19974F7BB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1B23-4865-4D53-8E82-1B49D9E20BC3}" type="datetimeFigureOut">
              <a:rPr lang="en-US" smtClean="0"/>
              <a:pPr/>
              <a:t>7/25/2010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67ACD9B-FCD9-47E0-BD44-F19974F7BB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1B23-4865-4D53-8E82-1B49D9E20BC3}" type="datetimeFigureOut">
              <a:rPr lang="en-US" smtClean="0"/>
              <a:pPr/>
              <a:t>7/25/2010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67ACD9B-FCD9-47E0-BD44-F19974F7B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1B23-4865-4D53-8E82-1B49D9E20BC3}" type="datetimeFigureOut">
              <a:rPr lang="en-US" smtClean="0"/>
              <a:pPr/>
              <a:t>7/25/2010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7ACD9B-FCD9-47E0-BD44-F19974F7B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7ACD9B-FCD9-47E0-BD44-F19974F7BB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1B23-4865-4D53-8E82-1B49D9E20BC3}" type="datetimeFigureOut">
              <a:rPr lang="en-US" smtClean="0"/>
              <a:pPr/>
              <a:t>7/25/2010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67ACD9B-FCD9-47E0-BD44-F19974F7BB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6B71B23-4865-4D53-8E82-1B49D9E20BC3}" type="datetimeFigureOut">
              <a:rPr lang="en-US" smtClean="0"/>
              <a:pPr/>
              <a:t>7/25/2010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6B71B23-4865-4D53-8E82-1B49D9E20BC3}" type="datetimeFigureOut">
              <a:rPr lang="en-US" smtClean="0"/>
              <a:pPr/>
              <a:t>7/25/2010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7ACD9B-FCD9-47E0-BD44-F19974F7BB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553200" cy="1752600"/>
          </a:xfrm>
        </p:spPr>
        <p:txBody>
          <a:bodyPr/>
          <a:lstStyle/>
          <a:p>
            <a:r>
              <a:rPr lang="en-US" smtClean="0"/>
              <a:t>Steven Horwitz</a:t>
            </a:r>
          </a:p>
          <a:p>
            <a:r>
              <a:rPr lang="en-US" smtClean="0"/>
              <a:t>IHS:  Morality, Capitalism, and Freedom</a:t>
            </a:r>
          </a:p>
          <a:p>
            <a:r>
              <a:rPr lang="en-US" smtClean="0"/>
              <a:t>Summer 2010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Capitalism and the Family</a:t>
            </a:r>
            <a:endParaRPr lang="en-US" sz="4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Capitalism and Same-Sex Marriage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Capitalism created gay and lesbian identity</a:t>
            </a:r>
          </a:p>
          <a:p>
            <a:pPr lvl="1"/>
            <a:r>
              <a:rPr lang="en-US" smtClean="0"/>
              <a:t>Wage labor eliminated the economic need for a family</a:t>
            </a:r>
          </a:p>
          <a:p>
            <a:pPr lvl="1"/>
            <a:r>
              <a:rPr lang="en-US" smtClean="0"/>
              <a:t>Capitalism produced anonymous urban centers</a:t>
            </a:r>
          </a:p>
          <a:p>
            <a:r>
              <a:rPr lang="en-US" smtClean="0"/>
              <a:t>Why same-sex marriage now?</a:t>
            </a:r>
          </a:p>
          <a:p>
            <a:pPr lvl="1"/>
            <a:r>
              <a:rPr lang="en-US" smtClean="0"/>
              <a:t>Classical liberalism’s tolerance for “anything that’s peaceful”</a:t>
            </a:r>
          </a:p>
          <a:p>
            <a:pPr lvl="1"/>
            <a:r>
              <a:rPr lang="en-US" smtClean="0"/>
              <a:t>Wealth and technology separated sex, marriage, and reproduction for heterosexuals</a:t>
            </a:r>
          </a:p>
          <a:p>
            <a:pPr lvl="1"/>
            <a:r>
              <a:rPr lang="en-US" smtClean="0"/>
              <a:t>Capitalism transformed marriage from being economic and reproductive to being based on emotion and affection</a:t>
            </a:r>
          </a:p>
          <a:p>
            <a:r>
              <a:rPr lang="en-US" smtClean="0"/>
              <a:t>Add it all up, and this seems like the logical next step</a:t>
            </a:r>
          </a:p>
          <a:p>
            <a:r>
              <a:rPr lang="en-US" smtClean="0"/>
              <a:t>Function, form, and family freedom </a:t>
            </a:r>
          </a:p>
          <a:p>
            <a:pPr lvl="1"/>
            <a:r>
              <a:rPr lang="en-US" smtClean="0"/>
              <a:t>It’s evolution not revolution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Marriage, Family, and the State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Some questions to ponder:</a:t>
            </a:r>
          </a:p>
          <a:p>
            <a:pPr lvl="1"/>
            <a:r>
              <a:rPr lang="en-US" smtClean="0"/>
              <a:t>Should the state have a role in marriage </a:t>
            </a:r>
            <a:r>
              <a:rPr lang="en-US" u="sng" smtClean="0"/>
              <a:t>at all</a:t>
            </a:r>
            <a:r>
              <a:rPr lang="en-US" smtClean="0"/>
              <a:t>?</a:t>
            </a:r>
          </a:p>
          <a:p>
            <a:pPr lvl="1"/>
            <a:r>
              <a:rPr lang="en-US" smtClean="0"/>
              <a:t>If the state </a:t>
            </a:r>
            <a:r>
              <a:rPr lang="en-US" u="sng" smtClean="0"/>
              <a:t>does</a:t>
            </a:r>
            <a:r>
              <a:rPr lang="en-US" smtClean="0"/>
              <a:t> have a role, is there a libertarian case for legalizing same-sex marriages?  </a:t>
            </a:r>
          </a:p>
          <a:p>
            <a:pPr lvl="2"/>
            <a:r>
              <a:rPr lang="en-US" smtClean="0"/>
              <a:t>If so, where would you find the constitutional argument?</a:t>
            </a:r>
          </a:p>
          <a:p>
            <a:pPr lvl="1"/>
            <a:r>
              <a:rPr lang="en-US" smtClean="0"/>
              <a:t>How might libertarians deal with the tricky question of children’s rights?  Is the issue better thought of in terms of “parental rights?”  </a:t>
            </a:r>
          </a:p>
          <a:p>
            <a:pPr lvl="2"/>
            <a:r>
              <a:rPr lang="en-US" smtClean="0"/>
              <a:t>Anyone know the constitutional law here?</a:t>
            </a:r>
          </a:p>
          <a:p>
            <a:r>
              <a:rPr lang="en-US" smtClean="0"/>
              <a:t>Final thought on capitalism, family, and instrumental rationality.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Opening Thoughts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 history of the evolution of the family in which capitalism is the source of desirable changes in the direction of more freedom</a:t>
            </a:r>
          </a:p>
          <a:p>
            <a:pPr lvl="1"/>
            <a:r>
              <a:rPr lang="en-US" smtClean="0"/>
              <a:t>Left:  family freedom good, but capitalism not</a:t>
            </a:r>
          </a:p>
          <a:p>
            <a:pPr lvl="1"/>
            <a:r>
              <a:rPr lang="en-US" smtClean="0"/>
              <a:t>Right:  capitalism good, but family freedom not</a:t>
            </a:r>
          </a:p>
          <a:p>
            <a:pPr lvl="1"/>
            <a:r>
              <a:rPr lang="en-US" smtClean="0"/>
              <a:t>Why not celebrate both?</a:t>
            </a:r>
          </a:p>
          <a:p>
            <a:r>
              <a:rPr lang="en-US" smtClean="0"/>
              <a:t>Two opening claims:</a:t>
            </a:r>
          </a:p>
          <a:p>
            <a:pPr lvl="1"/>
            <a:r>
              <a:rPr lang="en-US" smtClean="0"/>
              <a:t>No such thing as the “traditional family”</a:t>
            </a:r>
          </a:p>
          <a:p>
            <a:pPr lvl="1"/>
            <a:r>
              <a:rPr lang="en-US" smtClean="0"/>
              <a:t>The multiple meanings of “normal family”</a:t>
            </a:r>
          </a:p>
          <a:p>
            <a:pPr lvl="2"/>
            <a:r>
              <a:rPr lang="en-US" smtClean="0"/>
              <a:t>Function and form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Modern and Pre-Modern Family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The modern family</a:t>
            </a:r>
          </a:p>
          <a:p>
            <a:pPr lvl="1"/>
            <a:r>
              <a:rPr lang="en-US" smtClean="0"/>
              <a:t>Marital choice by consent and emotional/romantic attraction</a:t>
            </a:r>
          </a:p>
          <a:p>
            <a:pPr lvl="1"/>
            <a:r>
              <a:rPr lang="en-US" smtClean="0"/>
              <a:t>The family as a private, insulated space</a:t>
            </a:r>
          </a:p>
          <a:p>
            <a:pPr lvl="1"/>
            <a:r>
              <a:rPr lang="en-US" smtClean="0"/>
              <a:t>Children treated sentimentally and uniquely valued</a:t>
            </a:r>
          </a:p>
          <a:p>
            <a:pPr lvl="1"/>
            <a:r>
              <a:rPr lang="en-US" smtClean="0"/>
              <a:t>Legal equality and more economic equality between genders</a:t>
            </a:r>
          </a:p>
          <a:p>
            <a:pPr lvl="1"/>
            <a:endParaRPr lang="en-US" smtClean="0"/>
          </a:p>
          <a:p>
            <a:r>
              <a:rPr lang="en-US" smtClean="0"/>
              <a:t>The pre-industrial family</a:t>
            </a:r>
          </a:p>
          <a:p>
            <a:pPr lvl="1"/>
            <a:r>
              <a:rPr lang="en-US" smtClean="0"/>
              <a:t>Family as the unit of production not consumption</a:t>
            </a:r>
          </a:p>
          <a:p>
            <a:pPr lvl="1"/>
            <a:r>
              <a:rPr lang="en-US" smtClean="0"/>
              <a:t>The household is the firm</a:t>
            </a:r>
          </a:p>
          <a:p>
            <a:pPr lvl="1"/>
            <a:r>
              <a:rPr lang="en-US" smtClean="0"/>
              <a:t>Family is also a political unit</a:t>
            </a:r>
          </a:p>
          <a:p>
            <a:pPr lvl="1">
              <a:buNone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was this “pre-modern?”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Arranged marriages – and even where it was consent, it was not about love</a:t>
            </a:r>
          </a:p>
          <a:p>
            <a:pPr lvl="1"/>
            <a:r>
              <a:rPr lang="en-US" smtClean="0"/>
              <a:t>“Yoke mates rather than soul mates”</a:t>
            </a:r>
          </a:p>
          <a:p>
            <a:pPr lvl="1"/>
            <a:r>
              <a:rPr lang="en-US" smtClean="0"/>
              <a:t> Production complementarities not consumption ones</a:t>
            </a:r>
          </a:p>
          <a:p>
            <a:r>
              <a:rPr lang="en-US" smtClean="0"/>
              <a:t>Women were effectively chattel</a:t>
            </a:r>
          </a:p>
          <a:p>
            <a:r>
              <a:rPr lang="en-US" smtClean="0"/>
              <a:t>Children were economic assets</a:t>
            </a:r>
          </a:p>
          <a:p>
            <a:pPr lvl="1"/>
            <a:r>
              <a:rPr lang="en-US" smtClean="0"/>
              <a:t>Large family size, high infant mortality rates</a:t>
            </a:r>
          </a:p>
          <a:p>
            <a:r>
              <a:rPr lang="en-US" smtClean="0"/>
              <a:t>Family was porous to the public and not private	</a:t>
            </a:r>
          </a:p>
          <a:p>
            <a:pPr lvl="1"/>
            <a:r>
              <a:rPr lang="en-US" smtClean="0"/>
              <a:t>Church, state, and community involved in marriage, adoption, and sexuality</a:t>
            </a:r>
          </a:p>
          <a:p>
            <a:pPr lvl="1"/>
            <a:r>
              <a:rPr lang="en-US" smtClean="0"/>
              <a:t>No divorce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Capitalism creates the modern family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So what changed the pre-modern family?</a:t>
            </a:r>
          </a:p>
          <a:p>
            <a:r>
              <a:rPr lang="en-US" smtClean="0"/>
              <a:t>Capitalism:</a:t>
            </a:r>
          </a:p>
          <a:p>
            <a:pPr lvl="1"/>
            <a:r>
              <a:rPr lang="en-US" smtClean="0"/>
              <a:t>Industrialization and the advent of wage labor</a:t>
            </a:r>
          </a:p>
          <a:p>
            <a:pPr lvl="1"/>
            <a:r>
              <a:rPr lang="en-US" smtClean="0"/>
              <a:t>Higher incomes due to economic growth</a:t>
            </a:r>
          </a:p>
          <a:p>
            <a:r>
              <a:rPr lang="en-US" smtClean="0"/>
              <a:t>Separation of market and household production</a:t>
            </a:r>
          </a:p>
          <a:p>
            <a:r>
              <a:rPr lang="en-US" smtClean="0"/>
              <a:t>Higher wages mean child labor eventually disappears</a:t>
            </a:r>
          </a:p>
          <a:p>
            <a:pPr lvl="1"/>
            <a:r>
              <a:rPr lang="en-US" smtClean="0"/>
              <a:t>Children go from directly producing assets to investments</a:t>
            </a:r>
          </a:p>
          <a:p>
            <a:pPr lvl="1"/>
            <a:r>
              <a:rPr lang="en-US" smtClean="0"/>
              <a:t>This means they become expensive</a:t>
            </a:r>
          </a:p>
          <a:p>
            <a:pPr lvl="1"/>
            <a:r>
              <a:rPr lang="en-US" smtClean="0"/>
              <a:t>Childhood becomes the “sheltered childhood” we now know</a:t>
            </a:r>
          </a:p>
          <a:p>
            <a:pPr lvl="1"/>
            <a:r>
              <a:rPr lang="en-US" smtClean="0"/>
              <a:t>Family size begins to shrink even as infant mortality drops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Changes in marriage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With families having more wealth:</a:t>
            </a:r>
          </a:p>
          <a:p>
            <a:pPr lvl="1"/>
            <a:r>
              <a:rPr lang="en-US" smtClean="0"/>
              <a:t>The state, the community, the church and even parents are pushed back</a:t>
            </a:r>
          </a:p>
          <a:p>
            <a:pPr lvl="1"/>
            <a:r>
              <a:rPr lang="en-US" smtClean="0"/>
              <a:t>Marriage is a matter of choice and affection not economics</a:t>
            </a:r>
          </a:p>
          <a:p>
            <a:pPr lvl="2"/>
            <a:r>
              <a:rPr lang="en-US" smtClean="0"/>
              <a:t>Consumption complementarities matter more than production</a:t>
            </a:r>
          </a:p>
          <a:p>
            <a:pPr lvl="1"/>
            <a:r>
              <a:rPr lang="en-US" smtClean="0"/>
              <a:t>We get the “nuclear family” we now know</a:t>
            </a:r>
          </a:p>
          <a:p>
            <a:r>
              <a:rPr lang="en-US" smtClean="0"/>
              <a:t>The “separate spheres” of the Victorian Era</a:t>
            </a:r>
          </a:p>
          <a:p>
            <a:r>
              <a:rPr lang="en-US" smtClean="0"/>
              <a:t>By early 20</a:t>
            </a:r>
            <a:r>
              <a:rPr lang="en-US" baseline="30000" smtClean="0"/>
              <a:t>th</a:t>
            </a:r>
            <a:r>
              <a:rPr lang="en-US" smtClean="0"/>
              <a:t> century, women begin to enter labor force in clerical/service jobs</a:t>
            </a:r>
          </a:p>
          <a:p>
            <a:pPr lvl="1"/>
            <a:r>
              <a:rPr lang="en-US" smtClean="0"/>
              <a:t>Higher incomes mean more education for boys AND girls</a:t>
            </a:r>
          </a:p>
          <a:p>
            <a:r>
              <a:rPr lang="en-US" smtClean="0"/>
              <a:t>We more or less now have the modern family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20</a:t>
            </a:r>
            <a:r>
              <a:rPr lang="en-US" baseline="30000" smtClean="0"/>
              <a:t>th</a:t>
            </a:r>
            <a:r>
              <a:rPr lang="en-US" smtClean="0"/>
              <a:t> century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Key event:  the steady increase in women’s labor force participation rates</a:t>
            </a:r>
          </a:p>
          <a:p>
            <a:pPr lvl="1"/>
            <a:r>
              <a:rPr lang="en-US" smtClean="0"/>
              <a:t>Myth: the 60s “caused” married women to start working</a:t>
            </a:r>
          </a:p>
          <a:p>
            <a:pPr lvl="1"/>
            <a:r>
              <a:rPr lang="en-US" smtClean="0"/>
              <a:t>If anything, women working caused the women’s movement!</a:t>
            </a:r>
          </a:p>
          <a:p>
            <a:pPr lvl="1"/>
            <a:r>
              <a:rPr lang="en-US" smtClean="0"/>
              <a:t>The Pill is more important</a:t>
            </a:r>
          </a:p>
          <a:p>
            <a:pPr lvl="1"/>
            <a:r>
              <a:rPr lang="en-US" smtClean="0"/>
              <a:t>Since the 60s:  rise of working moms with very young kids</a:t>
            </a:r>
          </a:p>
          <a:p>
            <a:r>
              <a:rPr lang="en-US" smtClean="0"/>
              <a:t>What led to more women working?</a:t>
            </a:r>
          </a:p>
          <a:p>
            <a:pPr lvl="1"/>
            <a:r>
              <a:rPr lang="en-US" smtClean="0"/>
              <a:t>Higher wages that drew them out from the home </a:t>
            </a:r>
          </a:p>
          <a:p>
            <a:pPr lvl="2"/>
            <a:r>
              <a:rPr lang="en-US" smtClean="0"/>
              <a:t>a consequence of more education that raised their human capital</a:t>
            </a:r>
          </a:p>
          <a:p>
            <a:pPr lvl="2"/>
            <a:r>
              <a:rPr lang="en-US" smtClean="0"/>
              <a:t>and higher demand for labor resulting from economic growth that raised the value of that human capital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Women, Market Work, and the Family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Changes in household production:</a:t>
            </a:r>
          </a:p>
          <a:p>
            <a:pPr lvl="1"/>
            <a:r>
              <a:rPr lang="en-US" smtClean="0"/>
              <a:t>Technological advances reduces time necessary</a:t>
            </a:r>
          </a:p>
          <a:p>
            <a:pPr lvl="1"/>
            <a:r>
              <a:rPr lang="en-US" smtClean="0"/>
              <a:t>Economic growth provides market substitutes for time</a:t>
            </a:r>
          </a:p>
          <a:p>
            <a:r>
              <a:rPr lang="en-US" smtClean="0"/>
              <a:t>Impact on the family</a:t>
            </a:r>
          </a:p>
          <a:p>
            <a:pPr lvl="1"/>
            <a:r>
              <a:rPr lang="en-US" smtClean="0"/>
              <a:t>Women are freer to create and leave marriages thanks to greater wealth and reduction in specialization by gender</a:t>
            </a:r>
          </a:p>
          <a:p>
            <a:pPr lvl="1"/>
            <a:r>
              <a:rPr lang="en-US" smtClean="0"/>
              <a:t>Fewer kids and more wealth means child care is less time consuming and more easily  purchased on the market</a:t>
            </a:r>
          </a:p>
          <a:p>
            <a:pPr lvl="1"/>
            <a:r>
              <a:rPr lang="en-US" smtClean="0"/>
              <a:t>Family moves from an economic to psychological/emotional one</a:t>
            </a:r>
          </a:p>
          <a:p>
            <a:pPr lvl="1"/>
            <a:r>
              <a:rPr lang="en-US" smtClean="0"/>
              <a:t>Children become increasingly “precious”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thoughts on divorce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One effect of capitalism on the family is higher divorce rates</a:t>
            </a:r>
          </a:p>
          <a:p>
            <a:pPr lvl="1"/>
            <a:r>
              <a:rPr lang="en-US" smtClean="0"/>
              <a:t>Preferences have changed:  the bar for being happy, especially for women, is much higher.  More easily disappointed.</a:t>
            </a:r>
          </a:p>
          <a:p>
            <a:pPr lvl="1"/>
            <a:r>
              <a:rPr lang="en-US" smtClean="0"/>
              <a:t>Constraints have changed:  unhappy people, particularly women, can now leave in ways they couldn’t before</a:t>
            </a:r>
          </a:p>
          <a:p>
            <a:r>
              <a:rPr lang="en-US" smtClean="0"/>
              <a:t>Costs and benefits of divorce</a:t>
            </a:r>
          </a:p>
          <a:p>
            <a:pPr lvl="1"/>
            <a:r>
              <a:rPr lang="en-US" smtClean="0"/>
              <a:t>This is clearly a win for women, although no-fault has issues</a:t>
            </a:r>
          </a:p>
          <a:p>
            <a:pPr lvl="1"/>
            <a:r>
              <a:rPr lang="en-US" smtClean="0"/>
              <a:t>Divorce is not good for kids, but…</a:t>
            </a:r>
          </a:p>
          <a:p>
            <a:pPr lvl="1"/>
            <a:r>
              <a:rPr lang="en-US" smtClean="0"/>
              <a:t>Evidence is clear that a cooperative divorce is better than a tension-filled marriage</a:t>
            </a:r>
          </a:p>
          <a:p>
            <a:pPr lvl="1"/>
            <a:r>
              <a:rPr lang="en-US" smtClean="0"/>
              <a:t>Finally:  even if divorce hurts kids, adults matter too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62</TotalTime>
  <Words>847</Words>
  <Application>Microsoft Office PowerPoint</Application>
  <PresentationFormat>On-screen Show (4:3)</PresentationFormat>
  <Paragraphs>113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Capitalism and the Family</vt:lpstr>
      <vt:lpstr>Opening Thoughts</vt:lpstr>
      <vt:lpstr>The Modern and Pre-Modern Family</vt:lpstr>
      <vt:lpstr>Why was this “pre-modern?”</vt:lpstr>
      <vt:lpstr>Capitalism creates the modern family</vt:lpstr>
      <vt:lpstr>Changes in marriage</vt:lpstr>
      <vt:lpstr>The 20th century</vt:lpstr>
      <vt:lpstr>Women, Market Work, and the Family</vt:lpstr>
      <vt:lpstr>Some thoughts on divorce</vt:lpstr>
      <vt:lpstr>Capitalism and Same-Sex Marriage</vt:lpstr>
      <vt:lpstr>Marriage, Family, and the State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Capitalism and the Family</dc:title>
  <dc:creator>Steven Horwitz</dc:creator>
  <cp:lastModifiedBy>Steven Horwitz</cp:lastModifiedBy>
  <cp:revision>13</cp:revision>
  <dcterms:created xsi:type="dcterms:W3CDTF">2010-07-17T23:41:03Z</dcterms:created>
  <dcterms:modified xsi:type="dcterms:W3CDTF">2010-07-25T13:52:33Z</dcterms:modified>
</cp:coreProperties>
</file>